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7" r:id="rId4"/>
    <p:sldId id="279" r:id="rId5"/>
    <p:sldId id="257" r:id="rId6"/>
    <p:sldId id="259" r:id="rId7"/>
    <p:sldId id="260" r:id="rId8"/>
    <p:sldId id="261" r:id="rId9"/>
    <p:sldId id="262" r:id="rId10"/>
    <p:sldId id="280" r:id="rId11"/>
    <p:sldId id="263" r:id="rId12"/>
    <p:sldId id="282" r:id="rId13"/>
    <p:sldId id="269" r:id="rId14"/>
    <p:sldId id="268" r:id="rId15"/>
    <p:sldId id="281" r:id="rId16"/>
    <p:sldId id="270" r:id="rId17"/>
    <p:sldId id="271" r:id="rId18"/>
    <p:sldId id="273" r:id="rId19"/>
    <p:sldId id="274" r:id="rId20"/>
    <p:sldId id="276" r:id="rId21"/>
    <p:sldId id="275" r:id="rId22"/>
    <p:sldId id="285" r:id="rId23"/>
    <p:sldId id="283" r:id="rId24"/>
    <p:sldId id="284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4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2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7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3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3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7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7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8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7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5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4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429C9-7F8C-4F92-ACBF-361D51D61237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3B222-A178-4869-AA22-0AA979B73A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4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4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 smtClean="0"/>
              <a:t>Precisiones estadísticas</a:t>
            </a:r>
            <a:endParaRPr lang="en-U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sz="4800" dirty="0" smtClean="0"/>
              <a:t>INEGI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894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822755" y="2497846"/>
            <a:ext cx="1046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4800" b="1" dirty="0" smtClean="0">
                <a:latin typeface="Times New Roman" pitchFamily="18" charset="0"/>
                <a:cs typeface="Times New Roman" pitchFamily="18" charset="0"/>
              </a:rPr>
              <a:t>Calculo de la Varianza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26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2246499" y="2097724"/>
            <a:ext cx="8961257" cy="3633373"/>
            <a:chOff x="1976042" y="2535605"/>
            <a:chExt cx="8961257" cy="3633373"/>
          </a:xfrm>
        </p:grpSpPr>
        <p:grpSp>
          <p:nvGrpSpPr>
            <p:cNvPr id="12" name="Grupo 11"/>
            <p:cNvGrpSpPr/>
            <p:nvPr/>
          </p:nvGrpSpPr>
          <p:grpSpPr>
            <a:xfrm>
              <a:off x="1976042" y="2535605"/>
              <a:ext cx="8961257" cy="3633373"/>
              <a:chOff x="712933" y="2014969"/>
              <a:chExt cx="7538972" cy="2642504"/>
            </a:xfrm>
          </p:grpSpPr>
          <p:sp>
            <p:nvSpPr>
              <p:cNvPr id="3" name="CuadroTexto 2"/>
              <p:cNvSpPr txBox="1"/>
              <p:nvPr/>
            </p:nvSpPr>
            <p:spPr>
              <a:xfrm>
                <a:off x="2904492" y="4313487"/>
                <a:ext cx="3747750" cy="246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 err="1"/>
                  <a:t>Linealización</a:t>
                </a:r>
                <a:r>
                  <a:rPr lang="es-MX" sz="1600" dirty="0"/>
                  <a:t> por </a:t>
                </a:r>
                <a:r>
                  <a:rPr lang="es-MX" sz="1600" dirty="0" smtClean="0"/>
                  <a:t>series de Taylor</a:t>
                </a:r>
                <a:endParaRPr lang="en-US" sz="1600" dirty="0"/>
              </a:p>
            </p:txBody>
          </p:sp>
          <p:grpSp>
            <p:nvGrpSpPr>
              <p:cNvPr id="8" name="Grupo 7"/>
              <p:cNvGrpSpPr/>
              <p:nvPr/>
            </p:nvGrpSpPr>
            <p:grpSpPr>
              <a:xfrm>
                <a:off x="4224886" y="2037612"/>
                <a:ext cx="4027019" cy="1676598"/>
                <a:chOff x="4903485" y="4902336"/>
                <a:chExt cx="2510735" cy="1676598"/>
              </a:xfrm>
            </p:grpSpPr>
            <p:sp>
              <p:nvSpPr>
                <p:cNvPr id="5" name="CuadroTexto 4"/>
                <p:cNvSpPr txBox="1"/>
                <p:nvPr/>
              </p:nvSpPr>
              <p:spPr>
                <a:xfrm>
                  <a:off x="5043363" y="5079194"/>
                  <a:ext cx="2370857" cy="14997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MX" sz="1600" dirty="0" err="1" smtClean="0"/>
                    <a:t>Jackknife</a:t>
                  </a:r>
                  <a:endParaRPr lang="es-MX" sz="1600" dirty="0" smtClean="0"/>
                </a:p>
                <a:p>
                  <a:endParaRPr lang="es-MX" sz="1600" dirty="0" smtClean="0"/>
                </a:p>
                <a:p>
                  <a:endParaRPr lang="es-MX" sz="1600" dirty="0" smtClean="0"/>
                </a:p>
                <a:p>
                  <a:endParaRPr lang="es-MX" sz="1600" dirty="0" smtClean="0"/>
                </a:p>
                <a:p>
                  <a:r>
                    <a:rPr lang="es-MX" sz="1600" dirty="0" smtClean="0"/>
                    <a:t>Replicación </a:t>
                  </a:r>
                  <a:r>
                    <a:rPr lang="es-MX" sz="1600" dirty="0"/>
                    <a:t>repetida y equilibrada (BRR)</a:t>
                  </a:r>
                </a:p>
                <a:p>
                  <a:endParaRPr lang="es-MX" sz="1600" dirty="0"/>
                </a:p>
                <a:p>
                  <a:endParaRPr lang="es-MX" sz="1600" dirty="0"/>
                </a:p>
                <a:p>
                  <a:r>
                    <a:rPr lang="es-MX" sz="1600" dirty="0" err="1" smtClean="0"/>
                    <a:t>Bootstrap</a:t>
                  </a:r>
                  <a:endParaRPr lang="es-MX" sz="1600" dirty="0" smtClean="0"/>
                </a:p>
              </p:txBody>
            </p:sp>
            <p:sp>
              <p:nvSpPr>
                <p:cNvPr id="7" name="Abrir llave 6"/>
                <p:cNvSpPr/>
                <p:nvPr/>
              </p:nvSpPr>
              <p:spPr>
                <a:xfrm>
                  <a:off x="4903485" y="4902336"/>
                  <a:ext cx="139878" cy="1676598"/>
                </a:xfrm>
                <a:prstGeom prst="lef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Abrir llave 8"/>
              <p:cNvSpPr/>
              <p:nvPr/>
            </p:nvSpPr>
            <p:spPr>
              <a:xfrm>
                <a:off x="2718202" y="2014969"/>
                <a:ext cx="186290" cy="2642504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uadroTexto 9"/>
              <p:cNvSpPr txBox="1"/>
              <p:nvPr/>
            </p:nvSpPr>
            <p:spPr>
              <a:xfrm>
                <a:off x="712933" y="3187056"/>
                <a:ext cx="1794448" cy="246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 smtClean="0"/>
                  <a:t>Calculo de la varianza</a:t>
                </a:r>
                <a:endParaRPr lang="en-US" sz="1600" dirty="0"/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2904492" y="2686495"/>
                <a:ext cx="1301366" cy="844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 smtClean="0"/>
                  <a:t>Replicación de la varianza</a:t>
                </a:r>
              </a:p>
            </p:txBody>
          </p:sp>
        </p:grpSp>
        <p:sp>
          <p:nvSpPr>
            <p:cNvPr id="4" name="Abrir llave 3"/>
            <p:cNvSpPr/>
            <p:nvPr/>
          </p:nvSpPr>
          <p:spPr>
            <a:xfrm>
              <a:off x="7448369" y="2552333"/>
              <a:ext cx="89780" cy="8922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589665" y="2535605"/>
              <a:ext cx="14553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 smtClean="0"/>
                <a:t>JK1</a:t>
              </a:r>
            </a:p>
            <a:p>
              <a:r>
                <a:rPr lang="es-MX" dirty="0" smtClean="0"/>
                <a:t>JK2</a:t>
              </a:r>
              <a:endParaRPr lang="es-MX" dirty="0"/>
            </a:p>
            <a:p>
              <a:r>
                <a:rPr lang="es-MX" dirty="0" err="1" smtClean="0"/>
                <a:t>JKn</a:t>
              </a:r>
              <a:endParaRPr lang="en-US" dirty="0"/>
            </a:p>
          </p:txBody>
        </p:sp>
      </p:grpSp>
      <p:sp>
        <p:nvSpPr>
          <p:cNvPr id="14" name="TextBox 4"/>
          <p:cNvSpPr txBox="1"/>
          <p:nvPr/>
        </p:nvSpPr>
        <p:spPr>
          <a:xfrm>
            <a:off x="1003060" y="347074"/>
            <a:ext cx="1046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3600" b="1" dirty="0" smtClean="0">
                <a:latin typeface="Times New Roman" pitchFamily="18" charset="0"/>
                <a:cs typeface="Times New Roman" pitchFamily="18" charset="0"/>
              </a:rPr>
              <a:t>Métodos para el calculo de la Varianza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1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88115" y="2653091"/>
            <a:ext cx="82811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Técnicas </a:t>
            </a:r>
            <a:r>
              <a:rPr lang="es-MX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replicación</a:t>
            </a:r>
            <a:endParaRPr lang="es-MX" sz="4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34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1067062" y="1621648"/>
            <a:ext cx="9918615" cy="3704575"/>
            <a:chOff x="345847" y="1801952"/>
            <a:chExt cx="9918615" cy="3704575"/>
          </a:xfrm>
        </p:grpSpPr>
        <p:grpSp>
          <p:nvGrpSpPr>
            <p:cNvPr id="13" name="Grupo 12"/>
            <p:cNvGrpSpPr/>
            <p:nvPr/>
          </p:nvGrpSpPr>
          <p:grpSpPr>
            <a:xfrm>
              <a:off x="345847" y="1801952"/>
              <a:ext cx="2189408" cy="1830788"/>
              <a:chOff x="1337412" y="3059027"/>
              <a:chExt cx="2189408" cy="183078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l="5623" t="30766" r="81867" b="49943"/>
              <a:stretch/>
            </p:blipFill>
            <p:spPr>
              <a:xfrm>
                <a:off x="1477570" y="3059027"/>
                <a:ext cx="1411309" cy="1223493"/>
              </a:xfrm>
              <a:prstGeom prst="rect">
                <a:avLst/>
              </a:prstGeom>
            </p:spPr>
          </p:pic>
          <p:sp>
            <p:nvSpPr>
              <p:cNvPr id="7" name="CuadroTexto 6"/>
              <p:cNvSpPr txBox="1"/>
              <p:nvPr/>
            </p:nvSpPr>
            <p:spPr>
              <a:xfrm>
                <a:off x="1337412" y="4520483"/>
                <a:ext cx="2189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Muestra original</a:t>
                </a:r>
                <a:endParaRPr lang="en-US" dirty="0"/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2836556" y="3632740"/>
              <a:ext cx="1455313" cy="1830789"/>
              <a:chOff x="4026591" y="3059027"/>
              <a:chExt cx="1455313" cy="1830789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3"/>
              <a:srcRect l="9840" t="57987" r="77260" b="21910"/>
              <a:stretch/>
            </p:blipFill>
            <p:spPr>
              <a:xfrm>
                <a:off x="4026591" y="3059027"/>
                <a:ext cx="1455313" cy="1275009"/>
              </a:xfrm>
              <a:prstGeom prst="rect">
                <a:avLst/>
              </a:prstGeom>
            </p:spPr>
          </p:pic>
          <p:sp>
            <p:nvSpPr>
              <p:cNvPr id="8" name="CuadroTexto 7"/>
              <p:cNvSpPr txBox="1"/>
              <p:nvPr/>
            </p:nvSpPr>
            <p:spPr>
              <a:xfrm>
                <a:off x="4224999" y="4520484"/>
                <a:ext cx="1058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Réplica 1</a:t>
                </a:r>
                <a:endParaRPr lang="en-US" dirty="0"/>
              </a:p>
            </p:txBody>
          </p:sp>
        </p:grpSp>
        <p:grpSp>
          <p:nvGrpSpPr>
            <p:cNvPr id="15" name="Grupo 14"/>
            <p:cNvGrpSpPr/>
            <p:nvPr/>
          </p:nvGrpSpPr>
          <p:grpSpPr>
            <a:xfrm>
              <a:off x="5129947" y="3651871"/>
              <a:ext cx="1645102" cy="1811658"/>
              <a:chOff x="5763881" y="3095398"/>
              <a:chExt cx="1645102" cy="1811658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26773" t="64054" r="58644" b="16417"/>
              <a:stretch/>
            </p:blipFill>
            <p:spPr>
              <a:xfrm>
                <a:off x="5763881" y="3095398"/>
                <a:ext cx="1645102" cy="1238638"/>
              </a:xfrm>
              <a:prstGeom prst="rect">
                <a:avLst/>
              </a:prstGeom>
            </p:spPr>
          </p:pic>
          <p:sp>
            <p:nvSpPr>
              <p:cNvPr id="9" name="CuadroTexto 8"/>
              <p:cNvSpPr txBox="1"/>
              <p:nvPr/>
            </p:nvSpPr>
            <p:spPr>
              <a:xfrm>
                <a:off x="5844311" y="4537724"/>
                <a:ext cx="1058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Réplica 2</a:t>
                </a:r>
                <a:endParaRPr lang="en-US" dirty="0"/>
              </a:p>
            </p:txBody>
          </p:sp>
        </p:grpSp>
        <p:grpSp>
          <p:nvGrpSpPr>
            <p:cNvPr id="16" name="Grupo 15"/>
            <p:cNvGrpSpPr/>
            <p:nvPr/>
          </p:nvGrpSpPr>
          <p:grpSpPr>
            <a:xfrm>
              <a:off x="8846479" y="3632740"/>
              <a:ext cx="1417983" cy="1873787"/>
              <a:chOff x="9168638" y="3059027"/>
              <a:chExt cx="1417983" cy="1873787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/>
              <a:srcRect l="28312" t="39853" r="59118" b="40089"/>
              <a:stretch/>
            </p:blipFill>
            <p:spPr>
              <a:xfrm>
                <a:off x="9168638" y="3059027"/>
                <a:ext cx="1417983" cy="1272210"/>
              </a:xfrm>
              <a:prstGeom prst="rect">
                <a:avLst/>
              </a:prstGeom>
            </p:spPr>
          </p:pic>
          <p:sp>
            <p:nvSpPr>
              <p:cNvPr id="10" name="CuadroTexto 9"/>
              <p:cNvSpPr txBox="1"/>
              <p:nvPr/>
            </p:nvSpPr>
            <p:spPr>
              <a:xfrm>
                <a:off x="9348381" y="4563482"/>
                <a:ext cx="1058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Réplica n</a:t>
                </a:r>
                <a:endParaRPr lang="en-US" dirty="0"/>
              </a:p>
            </p:txBody>
          </p:sp>
        </p:grpSp>
        <p:sp>
          <p:nvSpPr>
            <p:cNvPr id="11" name="CuadroTexto 10"/>
            <p:cNvSpPr txBox="1"/>
            <p:nvPr/>
          </p:nvSpPr>
          <p:spPr>
            <a:xfrm>
              <a:off x="7083879" y="3386123"/>
              <a:ext cx="10584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7200" dirty="0" smtClean="0"/>
                <a:t>…</a:t>
              </a:r>
              <a:endParaRPr lang="en-US" sz="7200" dirty="0"/>
            </a:p>
          </p:txBody>
        </p:sp>
      </p:grpSp>
      <p:cxnSp>
        <p:nvCxnSpPr>
          <p:cNvPr id="19" name="Conector recto de flecha 18"/>
          <p:cNvCxnSpPr/>
          <p:nvPr/>
        </p:nvCxnSpPr>
        <p:spPr>
          <a:xfrm>
            <a:off x="2636006" y="2374613"/>
            <a:ext cx="1542229" cy="94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2636005" y="2258331"/>
            <a:ext cx="3945098" cy="1194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endCxn id="5" idx="0"/>
          </p:cNvCxnSpPr>
          <p:nvPr/>
        </p:nvCxnSpPr>
        <p:spPr>
          <a:xfrm>
            <a:off x="2620913" y="2098333"/>
            <a:ext cx="7655773" cy="1354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173095"/>
              </p:ext>
            </p:extLst>
          </p:nvPr>
        </p:nvGraphicFramePr>
        <p:xfrm>
          <a:off x="1617374" y="3669914"/>
          <a:ext cx="372378" cy="59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cuación" r:id="rId4" imgW="126720" imgH="203040" progId="Equation.3">
                  <p:embed/>
                </p:oleObj>
              </mc:Choice>
              <mc:Fallback>
                <p:oleObj name="Ecuación" r:id="rId4" imgW="1267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7374" y="3669914"/>
                        <a:ext cx="372378" cy="59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809918"/>
              </p:ext>
            </p:extLst>
          </p:nvPr>
        </p:nvGraphicFramePr>
        <p:xfrm>
          <a:off x="4062233" y="5432783"/>
          <a:ext cx="44767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cuación" r:id="rId6" imgW="152280" imgH="228600" progId="Equation.3">
                  <p:embed/>
                </p:oleObj>
              </mc:Choice>
              <mc:Fallback>
                <p:oleObj name="Ecuación" r:id="rId6" imgW="152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62233" y="5432783"/>
                        <a:ext cx="447675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486614"/>
              </p:ext>
            </p:extLst>
          </p:nvPr>
        </p:nvGraphicFramePr>
        <p:xfrm>
          <a:off x="6338708" y="5431196"/>
          <a:ext cx="4857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cuación" r:id="rId8" imgW="164880" imgH="228600" progId="Equation.3">
                  <p:embed/>
                </p:oleObj>
              </mc:Choice>
              <mc:Fallback>
                <p:oleObj name="Ecuación" r:id="rId8" imgW="164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38708" y="5431196"/>
                        <a:ext cx="4857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to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510507"/>
              </p:ext>
            </p:extLst>
          </p:nvPr>
        </p:nvGraphicFramePr>
        <p:xfrm>
          <a:off x="10034408" y="5412146"/>
          <a:ext cx="48577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cuación" r:id="rId10" imgW="164880" imgH="241200" progId="Equation.3">
                  <p:embed/>
                </p:oleObj>
              </mc:Choice>
              <mc:Fallback>
                <p:oleObj name="Ecuación" r:id="rId10" imgW="1648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034408" y="5412146"/>
                        <a:ext cx="485775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4"/>
          <p:cNvSpPr txBox="1"/>
          <p:nvPr/>
        </p:nvSpPr>
        <p:spPr>
          <a:xfrm>
            <a:off x="865276" y="319357"/>
            <a:ext cx="10469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600" b="1" dirty="0">
                <a:latin typeface="Times New Roman" pitchFamily="18" charset="0"/>
                <a:cs typeface="Times New Roman" pitchFamily="18" charset="0"/>
              </a:rPr>
              <a:t>Estimación de la varianza por técnicas de replicación</a:t>
            </a:r>
          </a:p>
        </p:txBody>
      </p:sp>
    </p:spTree>
    <p:extLst>
      <p:ext uri="{BB962C8B-B14F-4D97-AF65-F5344CB8AC3E}">
        <p14:creationId xmlns:p14="http://schemas.microsoft.com/office/powerpoint/2010/main" val="356443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99" t="44611" r="60490" b="21331"/>
          <a:stretch/>
        </p:blipFill>
        <p:spPr>
          <a:xfrm>
            <a:off x="6690575" y="1561100"/>
            <a:ext cx="4021942" cy="196907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2153" t="18794" r="41817" b="14656"/>
          <a:stretch/>
        </p:blipFill>
        <p:spPr>
          <a:xfrm>
            <a:off x="922364" y="1561100"/>
            <a:ext cx="4461003" cy="46325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6999" t="59203" r="32483" b="9375"/>
          <a:stretch/>
        </p:blipFill>
        <p:spPr>
          <a:xfrm>
            <a:off x="6149662" y="4346712"/>
            <a:ext cx="5689784" cy="198969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804038" y="3831899"/>
            <a:ext cx="266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err="1" smtClean="0"/>
              <a:t>Bootstrap</a:t>
            </a:r>
            <a:r>
              <a:rPr lang="es-MX" dirty="0" smtClean="0"/>
              <a:t> (</a:t>
            </a:r>
            <a:r>
              <a:rPr lang="es-MX" i="1" dirty="0" smtClean="0"/>
              <a:t>SPSS</a:t>
            </a:r>
            <a:r>
              <a:rPr lang="es-MX" dirty="0" smtClean="0"/>
              <a:t>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369655" y="1074711"/>
            <a:ext cx="266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BRR (</a:t>
            </a:r>
            <a:r>
              <a:rPr lang="es-MX" i="1" dirty="0" err="1" smtClean="0"/>
              <a:t>Stata</a:t>
            </a:r>
            <a:r>
              <a:rPr lang="es-MX" dirty="0" smtClean="0"/>
              <a:t>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649289" y="1074711"/>
            <a:ext cx="266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err="1" smtClean="0"/>
              <a:t>Jackknife</a:t>
            </a:r>
            <a:r>
              <a:rPr lang="es-MX" dirty="0" smtClean="0"/>
              <a:t> (</a:t>
            </a:r>
            <a:r>
              <a:rPr lang="es-MX" i="1" dirty="0" smtClean="0"/>
              <a:t>R</a:t>
            </a:r>
            <a:r>
              <a:rPr lang="es-MX" dirty="0" smtClean="0"/>
              <a:t>)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915054" y="247169"/>
            <a:ext cx="10469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600" b="1" dirty="0">
                <a:latin typeface="Times New Roman" pitchFamily="18" charset="0"/>
                <a:cs typeface="Times New Roman" pitchFamily="18" charset="0"/>
              </a:rPr>
              <a:t>Estimación de la varianza por técnicas de replicación</a:t>
            </a:r>
          </a:p>
        </p:txBody>
      </p:sp>
    </p:spTree>
    <p:extLst>
      <p:ext uri="{BB962C8B-B14F-4D97-AF65-F5344CB8AC3E}">
        <p14:creationId xmlns:p14="http://schemas.microsoft.com/office/powerpoint/2010/main" val="171438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88115" y="2653091"/>
            <a:ext cx="82811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Linealización</a:t>
            </a:r>
            <a:r>
              <a:rPr lang="es-MX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series de </a:t>
            </a:r>
            <a:r>
              <a:rPr lang="es-MX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</a:p>
        </p:txBody>
      </p:sp>
    </p:spTree>
    <p:extLst>
      <p:ext uri="{BB962C8B-B14F-4D97-AF65-F5344CB8AC3E}">
        <p14:creationId xmlns:p14="http://schemas.microsoft.com/office/powerpoint/2010/main" val="416260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72205" y="322015"/>
            <a:ext cx="8281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Linealización</a:t>
            </a:r>
            <a:r>
              <a:rPr lang="es-MX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series de </a:t>
            </a:r>
            <a:r>
              <a:rPr lang="es-MX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</a:p>
        </p:txBody>
      </p:sp>
      <p:sp>
        <p:nvSpPr>
          <p:cNvPr id="3" name="Rectángulo 2"/>
          <p:cNvSpPr/>
          <p:nvPr/>
        </p:nvSpPr>
        <p:spPr>
          <a:xfrm>
            <a:off x="967449" y="1417761"/>
            <a:ext cx="102906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La </a:t>
            </a:r>
            <a:r>
              <a:rPr lang="es-ES" dirty="0"/>
              <a:t>propiedad de este método es que </a:t>
            </a:r>
            <a:r>
              <a:rPr lang="es-ES" dirty="0" smtClean="0"/>
              <a:t>los </a:t>
            </a:r>
            <a:r>
              <a:rPr lang="es-MX" dirty="0" smtClean="0"/>
              <a:t>estimadores </a:t>
            </a:r>
            <a:r>
              <a:rPr lang="es-MX" dirty="0"/>
              <a:t>no </a:t>
            </a:r>
            <a:r>
              <a:rPr lang="es-MX" dirty="0" smtClean="0"/>
              <a:t>lineales se pueden desarrollar a partir de </a:t>
            </a:r>
            <a:r>
              <a:rPr lang="es-MX" dirty="0"/>
              <a:t>los primeros términos de la serie infinita </a:t>
            </a:r>
            <a:r>
              <a:rPr lang="es-MX" dirty="0" smtClean="0"/>
              <a:t>de Taylor.</a:t>
            </a:r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r>
              <a:rPr lang="es-MX" dirty="0" smtClean="0"/>
              <a:t>A partir de esta función “</a:t>
            </a:r>
            <a:r>
              <a:rPr lang="es-MX" dirty="0" err="1" smtClean="0"/>
              <a:t>linealizada</a:t>
            </a:r>
            <a:r>
              <a:rPr lang="es-MX" dirty="0" smtClean="0"/>
              <a:t>” se puede obtener la varianza calculando el valor del numerador y el denominador a con el método de </a:t>
            </a:r>
            <a:r>
              <a:rPr lang="es-MX" i="1" dirty="0" smtClean="0"/>
              <a:t>conglomerados últimos</a:t>
            </a:r>
            <a:r>
              <a:rPr lang="es-MX" dirty="0" smtClean="0"/>
              <a:t>. De esta forma se generan las siguientes fórmulas:</a:t>
            </a:r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ES" dirty="0" smtClean="0"/>
          </a:p>
          <a:p>
            <a:pPr algn="just"/>
            <a:endParaRPr lang="es-ES" dirty="0"/>
          </a:p>
          <a:p>
            <a:pPr algn="just"/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211" t="48900" r="48449" b="43002"/>
          <a:stretch/>
        </p:blipFill>
        <p:spPr>
          <a:xfrm>
            <a:off x="4831519" y="2285385"/>
            <a:ext cx="4557180" cy="8188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52639" t="34816" r="12617" b="41593"/>
          <a:stretch/>
        </p:blipFill>
        <p:spPr>
          <a:xfrm>
            <a:off x="1493950" y="4802193"/>
            <a:ext cx="4520484" cy="1725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5422" t="57526" r="58644" b="28918"/>
          <a:stretch/>
        </p:blipFill>
        <p:spPr>
          <a:xfrm>
            <a:off x="6827540" y="5048769"/>
            <a:ext cx="3374266" cy="99167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827540" y="4200000"/>
            <a:ext cx="337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Totales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592279" y="4200000"/>
            <a:ext cx="452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Proporciones</a:t>
            </a:r>
            <a:endParaRPr lang="en-U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13838" t="43090" r="78540" b="44762"/>
          <a:stretch/>
        </p:blipFill>
        <p:spPr>
          <a:xfrm>
            <a:off x="2931683" y="2285385"/>
            <a:ext cx="913812" cy="81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6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95" t="34463" r="49736" b="11840"/>
          <a:stretch/>
        </p:blipFill>
        <p:spPr>
          <a:xfrm>
            <a:off x="3683358" y="1571221"/>
            <a:ext cx="6800046" cy="489154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72206" y="428234"/>
            <a:ext cx="828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 general de la </a:t>
            </a:r>
            <a:r>
              <a:rPr lang="es-MX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linealización</a:t>
            </a:r>
            <a:r>
              <a:rPr lang="es-MX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por series de Taylor</a:t>
            </a:r>
          </a:p>
        </p:txBody>
      </p:sp>
    </p:spTree>
    <p:extLst>
      <p:ext uri="{BB962C8B-B14F-4D97-AF65-F5344CB8AC3E}">
        <p14:creationId xmlns:p14="http://schemas.microsoft.com/office/powerpoint/2010/main" val="21696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72206" y="428234"/>
            <a:ext cx="828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 err="1" smtClean="0"/>
              <a:t>Linealización</a:t>
            </a:r>
            <a:r>
              <a:rPr lang="es-MX" sz="2400" b="1" dirty="0" smtClean="0"/>
              <a:t> </a:t>
            </a:r>
            <a:r>
              <a:rPr lang="es-MX" sz="2400" b="1" dirty="0"/>
              <a:t>por series de </a:t>
            </a:r>
            <a:r>
              <a:rPr lang="es-MX" sz="2400" b="1" dirty="0" smtClean="0"/>
              <a:t>Taylor (</a:t>
            </a:r>
            <a:r>
              <a:rPr lang="es-MX" sz="2400" b="1" i="1" dirty="0" smtClean="0"/>
              <a:t>Razones</a:t>
            </a:r>
            <a:r>
              <a:rPr lang="es-MX" sz="2400" b="1" dirty="0" smtClean="0"/>
              <a:t>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5026" t="16505" r="14498" b="11136"/>
          <a:stretch/>
        </p:blipFill>
        <p:spPr>
          <a:xfrm>
            <a:off x="476110" y="1476247"/>
            <a:ext cx="4829986" cy="27880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9972" t="29709" r="10835" b="18354"/>
          <a:stretch/>
        </p:blipFill>
        <p:spPr>
          <a:xfrm>
            <a:off x="4490434" y="2826373"/>
            <a:ext cx="7701566" cy="37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72206" y="428234"/>
            <a:ext cx="828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 err="1" smtClean="0"/>
              <a:t>Linealización</a:t>
            </a:r>
            <a:r>
              <a:rPr lang="es-MX" sz="2400" b="1" dirty="0" smtClean="0"/>
              <a:t> </a:t>
            </a:r>
            <a:r>
              <a:rPr lang="es-MX" sz="2400" b="1" dirty="0"/>
              <a:t>por series de </a:t>
            </a:r>
            <a:r>
              <a:rPr lang="es-MX" sz="2400" b="1" dirty="0" smtClean="0"/>
              <a:t>Taylor (</a:t>
            </a:r>
            <a:r>
              <a:rPr lang="es-MX" sz="2400" b="1" i="1" dirty="0" smtClean="0"/>
              <a:t>Frecuencias</a:t>
            </a:r>
            <a:r>
              <a:rPr lang="es-MX" sz="2400" b="1" dirty="0" smtClean="0"/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051" t="20906" r="32117" b="15713"/>
          <a:stretch/>
        </p:blipFill>
        <p:spPr>
          <a:xfrm>
            <a:off x="1133341" y="1519708"/>
            <a:ext cx="3554568" cy="35349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1556" t="27949" r="5392" b="19410"/>
          <a:stretch/>
        </p:blipFill>
        <p:spPr>
          <a:xfrm>
            <a:off x="3374265" y="2588653"/>
            <a:ext cx="8203842" cy="38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3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707592" y="2190622"/>
            <a:ext cx="11140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latin typeface="Times New Roman" pitchFamily="18" charset="0"/>
                <a:cs typeface="Times New Roman" pitchFamily="18" charset="0"/>
              </a:rPr>
              <a:t>El material del curso se encuentra disponible en la siguiente dirección: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s-SV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s-SV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s-SV" sz="2400" dirty="0">
                <a:latin typeface="Times New Roman" pitchFamily="18" charset="0"/>
                <a:cs typeface="Times New Roman" pitchFamily="18" charset="0"/>
              </a:rPr>
              <a:t>https://</a:t>
            </a:r>
            <a:r>
              <a:rPr lang="es-SV" sz="2400" dirty="0" smtClean="0">
                <a:latin typeface="Times New Roman" pitchFamily="18" charset="0"/>
                <a:cs typeface="Times New Roman" pitchFamily="18" charset="0"/>
              </a:rPr>
              <a:t>github.com/jcms2665/PrecisionesEstadisticas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1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72206" y="428234"/>
            <a:ext cx="828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 err="1" smtClean="0"/>
              <a:t>Linealización</a:t>
            </a:r>
            <a:r>
              <a:rPr lang="es-MX" sz="2400" b="1" dirty="0" smtClean="0"/>
              <a:t> </a:t>
            </a:r>
            <a:r>
              <a:rPr lang="es-MX" sz="2400" b="1" dirty="0"/>
              <a:t>por series de </a:t>
            </a:r>
            <a:r>
              <a:rPr lang="es-MX" sz="2400" b="1" dirty="0" smtClean="0"/>
              <a:t>Taylor (</a:t>
            </a:r>
            <a:r>
              <a:rPr lang="es-MX" sz="2400" b="1" i="1" dirty="0" smtClean="0"/>
              <a:t>Tablas</a:t>
            </a:r>
            <a:r>
              <a:rPr lang="es-MX" sz="2400" b="1" dirty="0" smtClean="0"/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051" t="20906" r="32117" b="15713"/>
          <a:stretch/>
        </p:blipFill>
        <p:spPr>
          <a:xfrm>
            <a:off x="1133341" y="1519708"/>
            <a:ext cx="3554568" cy="35349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1556" t="22814" r="9648" b="7262"/>
          <a:stretch/>
        </p:blipFill>
        <p:spPr>
          <a:xfrm>
            <a:off x="4031086" y="2215166"/>
            <a:ext cx="6568225" cy="439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2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72206" y="428234"/>
            <a:ext cx="828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 err="1" smtClean="0"/>
              <a:t>Linealización</a:t>
            </a:r>
            <a:r>
              <a:rPr lang="es-MX" sz="2400" b="1" dirty="0" smtClean="0"/>
              <a:t> </a:t>
            </a:r>
            <a:r>
              <a:rPr lang="es-MX" sz="2400" b="1" dirty="0"/>
              <a:t>por series de </a:t>
            </a:r>
            <a:r>
              <a:rPr lang="es-MX" sz="2400" b="1" dirty="0" smtClean="0"/>
              <a:t>Taylor (</a:t>
            </a:r>
            <a:r>
              <a:rPr lang="es-MX" sz="2400" b="1" i="1" dirty="0" smtClean="0"/>
              <a:t>Regresión logística</a:t>
            </a:r>
            <a:r>
              <a:rPr lang="es-MX" sz="2400" b="1" dirty="0" smtClean="0"/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06" y="1600871"/>
            <a:ext cx="8350841" cy="210824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06" y="4136800"/>
            <a:ext cx="8381394" cy="222536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289774" y="2472741"/>
            <a:ext cx="950668" cy="310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9448799" y="5205479"/>
            <a:ext cx="804521" cy="2676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2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59327" y="2772189"/>
            <a:ext cx="82811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5400" b="1" dirty="0" smtClean="0"/>
              <a:t>Ejercicios</a:t>
            </a:r>
            <a:endParaRPr lang="es-MX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9800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72206" y="428234"/>
            <a:ext cx="8281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 smtClean="0"/>
              <a:t>Ejercicio 1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287480" y="1430639"/>
            <a:ext cx="950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Con </a:t>
            </a:r>
            <a:r>
              <a:rPr lang="es-MX" dirty="0"/>
              <a:t>la base </a:t>
            </a:r>
            <a:r>
              <a:rPr lang="es-MX" i="1" dirty="0" smtClean="0"/>
              <a:t>Tr_persona01</a:t>
            </a:r>
            <a:r>
              <a:rPr lang="es-MX" dirty="0" smtClean="0"/>
              <a:t> y la variable </a:t>
            </a:r>
            <a:r>
              <a:rPr lang="es-MX" i="1" dirty="0" err="1" smtClean="0"/>
              <a:t>edad_quin</a:t>
            </a:r>
            <a:r>
              <a:rPr lang="es-MX" i="1" dirty="0" smtClean="0"/>
              <a:t> </a:t>
            </a:r>
            <a:r>
              <a:rPr lang="es-MX" dirty="0" smtClean="0"/>
              <a:t>obtener el CV para los totales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4229" t="40273" r="54593" b="15185"/>
          <a:stretch/>
        </p:blipFill>
        <p:spPr>
          <a:xfrm>
            <a:off x="1442433" y="2125268"/>
            <a:ext cx="2016384" cy="45176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93" y="2125268"/>
            <a:ext cx="65913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6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72206" y="428234"/>
            <a:ext cx="8281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000" b="1" dirty="0" smtClean="0"/>
              <a:t>Ejercicio 2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360255" y="1295889"/>
            <a:ext cx="950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Con </a:t>
            </a:r>
            <a:r>
              <a:rPr lang="es-MX" dirty="0"/>
              <a:t>la base </a:t>
            </a:r>
            <a:r>
              <a:rPr lang="es-MX" i="1" dirty="0" smtClean="0"/>
              <a:t>Tr_persona01</a:t>
            </a:r>
            <a:r>
              <a:rPr lang="es-MX" dirty="0" smtClean="0"/>
              <a:t> y la variable </a:t>
            </a:r>
            <a:r>
              <a:rPr lang="es-MX" i="1" dirty="0" err="1" smtClean="0"/>
              <a:t>edad_quin</a:t>
            </a:r>
            <a:r>
              <a:rPr lang="es-MX" i="1" dirty="0" smtClean="0"/>
              <a:t> </a:t>
            </a:r>
            <a:r>
              <a:rPr lang="es-MX" dirty="0" smtClean="0"/>
              <a:t>obtener el CV por sexo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031" t="40097" r="49340" b="9551"/>
          <a:stretch/>
        </p:blipFill>
        <p:spPr>
          <a:xfrm>
            <a:off x="1519281" y="1897945"/>
            <a:ext cx="2730321" cy="46480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50" y="1799668"/>
            <a:ext cx="4540674" cy="48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374264" y="451905"/>
            <a:ext cx="5512158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que usa el INEGI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889753" y="944348"/>
            <a:ext cx="9000702" cy="5508831"/>
            <a:chOff x="1889753" y="944348"/>
            <a:chExt cx="9000702" cy="550883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27696" t="39041" r="26673" b="15009"/>
            <a:stretch/>
          </p:blipFill>
          <p:spPr>
            <a:xfrm>
              <a:off x="1889753" y="944348"/>
              <a:ext cx="9000702" cy="5095843"/>
            </a:xfrm>
            <a:prstGeom prst="rect">
              <a:avLst/>
            </a:prstGeom>
          </p:spPr>
        </p:pic>
        <p:sp>
          <p:nvSpPr>
            <p:cNvPr id="4" name="CuadroTexto 3"/>
            <p:cNvSpPr txBox="1"/>
            <p:nvPr/>
          </p:nvSpPr>
          <p:spPr>
            <a:xfrm>
              <a:off x="10097037" y="2266682"/>
              <a:ext cx="244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*</a:t>
              </a:r>
              <a:endParaRPr lang="en-US" dirty="0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019836" y="6145402"/>
              <a:ext cx="39817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400" dirty="0" smtClean="0"/>
                <a:t>* Para indicadores no lineales.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993914" y="732882"/>
            <a:ext cx="104692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latin typeface="Times New Roman" pitchFamily="18" charset="0"/>
                <a:cs typeface="Times New Roman" pitchFamily="18" charset="0"/>
              </a:rPr>
              <a:t>¿Por </a:t>
            </a:r>
            <a:r>
              <a:rPr lang="es-MX" sz="3200" b="1" dirty="0">
                <a:latin typeface="Times New Roman" pitchFamily="18" charset="0"/>
                <a:cs typeface="Times New Roman" pitchFamily="18" charset="0"/>
              </a:rPr>
              <a:t>qué </a:t>
            </a:r>
            <a:r>
              <a:rPr lang="es-MX" sz="3200" b="1" dirty="0" smtClean="0">
                <a:latin typeface="Times New Roman" pitchFamily="18" charset="0"/>
                <a:cs typeface="Times New Roman" pitchFamily="18" charset="0"/>
              </a:rPr>
              <a:t>es importante el cálculo de </a:t>
            </a:r>
            <a:r>
              <a:rPr lang="es-MX" sz="3200" b="1" dirty="0">
                <a:latin typeface="Times New Roman" pitchFamily="18" charset="0"/>
                <a:cs typeface="Times New Roman" pitchFamily="18" charset="0"/>
              </a:rPr>
              <a:t>las precisiones </a:t>
            </a:r>
            <a:r>
              <a:rPr lang="es-MX" sz="3200" b="1" dirty="0" smtClean="0">
                <a:latin typeface="Times New Roman" pitchFamily="18" charset="0"/>
                <a:cs typeface="Times New Roman" pitchFamily="18" charset="0"/>
              </a:rPr>
              <a:t>estadísticas?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s-SV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s-SV" sz="2400" dirty="0">
                <a:latin typeface="Times New Roman" pitchFamily="18" charset="0"/>
                <a:cs typeface="Times New Roman" pitchFamily="18" charset="0"/>
              </a:rPr>
              <a:t>Para garantizar la confiabilidad de los datos que se </a:t>
            </a:r>
            <a:r>
              <a:rPr lang="es-SV" sz="2400" dirty="0" smtClean="0">
                <a:latin typeface="Times New Roman" pitchFamily="18" charset="0"/>
                <a:cs typeface="Times New Roman" pitchFamily="18" charset="0"/>
              </a:rPr>
              <a:t>están </a:t>
            </a:r>
            <a:r>
              <a:rPr lang="es-SV" sz="2400" dirty="0">
                <a:latin typeface="Times New Roman" pitchFamily="18" charset="0"/>
                <a:cs typeface="Times New Roman" pitchFamily="18" charset="0"/>
              </a:rPr>
              <a:t>analizando </a:t>
            </a:r>
            <a:r>
              <a:rPr lang="es-SV" sz="2400" dirty="0" smtClean="0">
                <a:latin typeface="Times New Roman" pitchFamily="18" charset="0"/>
                <a:cs typeface="Times New Roman" pitchFamily="18" charset="0"/>
              </a:rPr>
              <a:t>y dar sustento estadístico a los resultados. </a:t>
            </a:r>
            <a:endParaRPr lang="es-SV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s-SV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s-SV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s-SV" sz="3200" b="1" dirty="0" smtClean="0">
                <a:latin typeface="Times New Roman" pitchFamily="18" charset="0"/>
                <a:cs typeface="Times New Roman" pitchFamily="18" charset="0"/>
              </a:rPr>
              <a:t>¿</a:t>
            </a:r>
            <a:r>
              <a:rPr lang="es-SV" sz="3200" b="1" dirty="0">
                <a:latin typeface="Times New Roman" pitchFamily="18" charset="0"/>
                <a:cs typeface="Times New Roman" pitchFamily="18" charset="0"/>
              </a:rPr>
              <a:t>Qué </a:t>
            </a:r>
            <a:r>
              <a:rPr lang="es-SV" sz="3200" b="1" dirty="0" smtClean="0">
                <a:latin typeface="Times New Roman" pitchFamily="18" charset="0"/>
                <a:cs typeface="Times New Roman" pitchFamily="18" charset="0"/>
              </a:rPr>
              <a:t>se requiere </a:t>
            </a:r>
            <a:r>
              <a:rPr lang="es-SV" sz="3200" b="1" dirty="0">
                <a:latin typeface="Times New Roman" pitchFamily="18" charset="0"/>
                <a:cs typeface="Times New Roman" pitchFamily="18" charset="0"/>
              </a:rPr>
              <a:t>para el cálculo de las </a:t>
            </a:r>
            <a:r>
              <a:rPr lang="es-SV" sz="3200" b="1" dirty="0" smtClean="0">
                <a:latin typeface="Times New Roman" pitchFamily="18" charset="0"/>
                <a:cs typeface="Times New Roman" pitchFamily="18" charset="0"/>
              </a:rPr>
              <a:t>precisiones?</a:t>
            </a:r>
          </a:p>
          <a:p>
            <a:pPr algn="ctr"/>
            <a:endParaRPr lang="es-SV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s-SV" sz="2400" dirty="0" smtClean="0">
                <a:latin typeface="Times New Roman" pitchFamily="18" charset="0"/>
                <a:cs typeface="Times New Roman" pitchFamily="18" charset="0"/>
              </a:rPr>
              <a:t>Lo más importante es tomar en cuenta el </a:t>
            </a:r>
            <a:r>
              <a:rPr lang="es-SV" sz="2400" u="sng" dirty="0" smtClean="0">
                <a:latin typeface="Times New Roman" pitchFamily="18" charset="0"/>
                <a:cs typeface="Times New Roman" pitchFamily="18" charset="0"/>
              </a:rPr>
              <a:t>esquema de muestreo.</a:t>
            </a:r>
          </a:p>
          <a:p>
            <a:pPr algn="ctr"/>
            <a:endParaRPr lang="es-SV" sz="2400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16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861392" y="1567769"/>
            <a:ext cx="104692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3600" b="1" dirty="0" smtClean="0">
                <a:latin typeface="Times New Roman" pitchFamily="18" charset="0"/>
                <a:cs typeface="Times New Roman" pitchFamily="18" charset="0"/>
              </a:rPr>
              <a:t>¿</a:t>
            </a:r>
            <a:r>
              <a:rPr lang="es-SV" sz="3600" b="1" dirty="0">
                <a:latin typeface="Times New Roman" pitchFamily="18" charset="0"/>
                <a:cs typeface="Times New Roman" pitchFamily="18" charset="0"/>
              </a:rPr>
              <a:t>Qué es el esquema de muestreo?</a:t>
            </a:r>
          </a:p>
          <a:p>
            <a:pPr algn="ctr"/>
            <a:endParaRPr lang="es-SV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s-SV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s-SV" sz="2400" dirty="0" smtClean="0">
                <a:latin typeface="Times New Roman" pitchFamily="18" charset="0"/>
                <a:cs typeface="Times New Roman" pitchFamily="18" charset="0"/>
              </a:rPr>
              <a:t>Es una combinación específica de:</a:t>
            </a:r>
          </a:p>
          <a:p>
            <a:pPr algn="ctr"/>
            <a:endParaRPr lang="es-SV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543300" lvl="7" indent="-342900">
              <a:buFont typeface="Arial" panose="020B0604020202020204" pitchFamily="34" charset="0"/>
              <a:buChar char="•"/>
            </a:pPr>
            <a:r>
              <a:rPr lang="es-SV" sz="2400" dirty="0" smtClean="0">
                <a:latin typeface="Times New Roman" pitchFamily="18" charset="0"/>
                <a:cs typeface="Times New Roman" pitchFamily="18" charset="0"/>
              </a:rPr>
              <a:t> Tipo de muestreo</a:t>
            </a:r>
          </a:p>
          <a:p>
            <a:pPr marL="3657600" lvl="7" indent="-457200">
              <a:buFont typeface="Arial" panose="020B0604020202020204" pitchFamily="34" charset="0"/>
              <a:buChar char="•"/>
            </a:pPr>
            <a:r>
              <a:rPr lang="es-SV" sz="2400" dirty="0" smtClean="0">
                <a:latin typeface="Times New Roman" pitchFamily="18" charset="0"/>
                <a:cs typeface="Times New Roman" pitchFamily="18" charset="0"/>
              </a:rPr>
              <a:t>Modalidad de muestreo</a:t>
            </a:r>
          </a:p>
          <a:p>
            <a:pPr marL="3657600" lvl="7" indent="-457200">
              <a:buFont typeface="Arial" panose="020B0604020202020204" pitchFamily="34" charset="0"/>
              <a:buChar char="•"/>
            </a:pPr>
            <a:r>
              <a:rPr lang="es-SV" sz="2400" dirty="0" smtClean="0">
                <a:latin typeface="Times New Roman" pitchFamily="18" charset="0"/>
                <a:cs typeface="Times New Roman" pitchFamily="18" charset="0"/>
              </a:rPr>
              <a:t>Número de etapas de selección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382591" y="1961660"/>
            <a:ext cx="7434643" cy="3984489"/>
            <a:chOff x="639653" y="685796"/>
            <a:chExt cx="7294326" cy="4686792"/>
          </a:xfrm>
        </p:grpSpPr>
        <p:sp>
          <p:nvSpPr>
            <p:cNvPr id="2" name="CuadroTexto 1"/>
            <p:cNvSpPr txBox="1"/>
            <p:nvPr/>
          </p:nvSpPr>
          <p:spPr>
            <a:xfrm>
              <a:off x="639653" y="2810011"/>
              <a:ext cx="1893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 smtClean="0"/>
                <a:t>Tipo de muestreo</a:t>
              </a:r>
              <a:endParaRPr lang="en-US" dirty="0"/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3142446" y="1724101"/>
              <a:ext cx="1893194" cy="3041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 smtClean="0"/>
                <a:t>Probabilístico</a:t>
              </a:r>
            </a:p>
            <a:p>
              <a:endParaRPr lang="es-MX" dirty="0" smtClean="0"/>
            </a:p>
            <a:p>
              <a:endParaRPr lang="es-MX" dirty="0" smtClean="0"/>
            </a:p>
            <a:p>
              <a:endParaRPr lang="es-MX" dirty="0"/>
            </a:p>
            <a:p>
              <a:endParaRPr lang="es-MX" dirty="0"/>
            </a:p>
            <a:p>
              <a:endParaRPr lang="es-MX" dirty="0" smtClean="0"/>
            </a:p>
            <a:p>
              <a:endParaRPr lang="es-MX" dirty="0" smtClean="0"/>
            </a:p>
            <a:p>
              <a:endParaRPr lang="es-MX" dirty="0"/>
            </a:p>
            <a:p>
              <a:r>
                <a:rPr lang="es-MX" dirty="0" smtClean="0"/>
                <a:t>Determinístico</a:t>
              </a:r>
              <a:endParaRPr lang="en-US" dirty="0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5059845" y="789978"/>
              <a:ext cx="2874134" cy="2389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 smtClean="0"/>
                <a:t>Aleatorio simple</a:t>
              </a:r>
            </a:p>
            <a:p>
              <a:endParaRPr lang="es-MX" dirty="0"/>
            </a:p>
            <a:p>
              <a:r>
                <a:rPr lang="es-MX" dirty="0" smtClean="0"/>
                <a:t>Sistemático</a:t>
              </a:r>
            </a:p>
            <a:p>
              <a:endParaRPr lang="es-MX" dirty="0" smtClean="0"/>
            </a:p>
            <a:p>
              <a:r>
                <a:rPr lang="es-MX" dirty="0" smtClean="0"/>
                <a:t>Por conglomerados</a:t>
              </a:r>
              <a:endParaRPr lang="es-MX" dirty="0"/>
            </a:p>
            <a:p>
              <a:endParaRPr lang="es-MX" dirty="0"/>
            </a:p>
            <a:p>
              <a:r>
                <a:rPr lang="es-MX" dirty="0" smtClean="0"/>
                <a:t>Estratificado</a:t>
              </a:r>
              <a:endParaRPr lang="en-US" dirty="0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5034085" y="3634867"/>
              <a:ext cx="2874134" cy="1737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 smtClean="0"/>
                <a:t>Convencional o accidental</a:t>
              </a:r>
            </a:p>
            <a:p>
              <a:endParaRPr lang="es-MX" dirty="0" smtClean="0"/>
            </a:p>
            <a:p>
              <a:r>
                <a:rPr lang="es-MX" dirty="0" smtClean="0"/>
                <a:t>Por cuotas</a:t>
              </a:r>
            </a:p>
            <a:p>
              <a:endParaRPr lang="es-MX" dirty="0"/>
            </a:p>
            <a:p>
              <a:r>
                <a:rPr lang="es-MX" dirty="0" smtClean="0"/>
                <a:t>Por juicio</a:t>
              </a:r>
              <a:endParaRPr lang="en-US" dirty="0"/>
            </a:p>
          </p:txBody>
        </p:sp>
        <p:sp>
          <p:nvSpPr>
            <p:cNvPr id="6" name="Abrir llave 5"/>
            <p:cNvSpPr/>
            <p:nvPr/>
          </p:nvSpPr>
          <p:spPr>
            <a:xfrm>
              <a:off x="4840903" y="685798"/>
              <a:ext cx="218941" cy="243043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brir llave 6"/>
            <p:cNvSpPr/>
            <p:nvPr/>
          </p:nvSpPr>
          <p:spPr>
            <a:xfrm>
              <a:off x="4840903" y="3622844"/>
              <a:ext cx="193182" cy="171759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brir llave 7"/>
            <p:cNvSpPr/>
            <p:nvPr/>
          </p:nvSpPr>
          <p:spPr>
            <a:xfrm>
              <a:off x="2704563" y="685796"/>
              <a:ext cx="264613" cy="468679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990181" y="190840"/>
            <a:ext cx="1046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3600" b="1" dirty="0" smtClean="0">
                <a:latin typeface="Times New Roman" pitchFamily="18" charset="0"/>
                <a:cs typeface="Times New Roman" pitchFamily="18" charset="0"/>
              </a:rPr>
              <a:t>Esquema </a:t>
            </a:r>
            <a:r>
              <a:rPr lang="es-SV" sz="3600" b="1" dirty="0"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SV" sz="3600" b="1" dirty="0" smtClean="0">
                <a:latin typeface="Times New Roman" pitchFamily="18" charset="0"/>
                <a:cs typeface="Times New Roman" pitchFamily="18" charset="0"/>
              </a:rPr>
              <a:t>muestreo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/>
          <a:srcRect l="23340" t="26188" r="38452" b="26980"/>
          <a:stretch/>
        </p:blipFill>
        <p:spPr>
          <a:xfrm>
            <a:off x="2533279" y="1413068"/>
            <a:ext cx="3045553" cy="2098749"/>
          </a:xfrm>
          <a:prstGeom prst="rect">
            <a:avLst/>
          </a:prstGeom>
        </p:spPr>
      </p:pic>
      <p:grpSp>
        <p:nvGrpSpPr>
          <p:cNvPr id="37" name="Grupo 36"/>
          <p:cNvGrpSpPr/>
          <p:nvPr/>
        </p:nvGrpSpPr>
        <p:grpSpPr>
          <a:xfrm>
            <a:off x="7110913" y="1391335"/>
            <a:ext cx="3037640" cy="2065615"/>
            <a:chOff x="4814128" y="836350"/>
            <a:chExt cx="3363535" cy="2564456"/>
          </a:xfrm>
        </p:grpSpPr>
        <p:grpSp>
          <p:nvGrpSpPr>
            <p:cNvPr id="6" name="Grupo 5"/>
            <p:cNvGrpSpPr/>
            <p:nvPr/>
          </p:nvGrpSpPr>
          <p:grpSpPr>
            <a:xfrm>
              <a:off x="4814129" y="1786547"/>
              <a:ext cx="3363534" cy="970890"/>
              <a:chOff x="1427408" y="3674777"/>
              <a:chExt cx="4496874" cy="1309347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3"/>
              <a:srcRect l="23241" t="66458" r="42197" b="27381"/>
              <a:stretch/>
            </p:blipFill>
            <p:spPr>
              <a:xfrm>
                <a:off x="1427408" y="4533364"/>
                <a:ext cx="4496874" cy="450760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23241" t="66458" r="42197" b="27381"/>
              <a:stretch/>
            </p:blipFill>
            <p:spPr>
              <a:xfrm>
                <a:off x="1427408" y="3674777"/>
                <a:ext cx="4496874" cy="450760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/>
              <a:srcRect l="23241" t="66458" r="42197" b="27381"/>
              <a:stretch/>
            </p:blipFill>
            <p:spPr>
              <a:xfrm>
                <a:off x="1427408" y="4110510"/>
                <a:ext cx="4496874" cy="450760"/>
              </a:xfrm>
              <a:prstGeom prst="rect">
                <a:avLst/>
              </a:prstGeom>
            </p:spPr>
          </p:pic>
        </p:grpSp>
        <p:grpSp>
          <p:nvGrpSpPr>
            <p:cNvPr id="7" name="Grupo 6"/>
            <p:cNvGrpSpPr/>
            <p:nvPr/>
          </p:nvGrpSpPr>
          <p:grpSpPr>
            <a:xfrm>
              <a:off x="4814129" y="836350"/>
              <a:ext cx="3363534" cy="970890"/>
              <a:chOff x="1427408" y="3674777"/>
              <a:chExt cx="4496874" cy="1309347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 rotWithShape="1">
              <a:blip r:embed="rId3"/>
              <a:srcRect l="23241" t="66458" r="42197" b="27381"/>
              <a:stretch/>
            </p:blipFill>
            <p:spPr>
              <a:xfrm>
                <a:off x="1427408" y="4533364"/>
                <a:ext cx="4496874" cy="450760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3"/>
              <a:srcRect l="23241" t="66458" r="42197" b="27381"/>
              <a:stretch/>
            </p:blipFill>
            <p:spPr>
              <a:xfrm>
                <a:off x="1427408" y="3674777"/>
                <a:ext cx="4496874" cy="450760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3"/>
              <a:srcRect l="23241" t="66458" r="42197" b="27381"/>
              <a:stretch/>
            </p:blipFill>
            <p:spPr>
              <a:xfrm>
                <a:off x="1427408" y="4110510"/>
                <a:ext cx="4496874" cy="450760"/>
              </a:xfrm>
              <a:prstGeom prst="rect">
                <a:avLst/>
              </a:prstGeom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5460902" y="1196741"/>
              <a:ext cx="307281" cy="294797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6944248" y="870049"/>
              <a:ext cx="307281" cy="294797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5153621" y="845900"/>
              <a:ext cx="307281" cy="294797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7251529" y="1186167"/>
              <a:ext cx="307281" cy="294797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5767763" y="1503066"/>
              <a:ext cx="307281" cy="294797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7558810" y="1497495"/>
              <a:ext cx="307281" cy="294797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6075044" y="1825992"/>
              <a:ext cx="307281" cy="294797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7870382" y="1814849"/>
              <a:ext cx="307281" cy="294797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6342255" y="2112215"/>
              <a:ext cx="307281" cy="294797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4814128" y="2429916"/>
              <a:ext cx="3363534" cy="970890"/>
              <a:chOff x="1427408" y="3674777"/>
              <a:chExt cx="4496874" cy="1309347"/>
            </a:xfrm>
          </p:grpSpPr>
          <p:pic>
            <p:nvPicPr>
              <p:cNvPr id="28" name="Imagen 27"/>
              <p:cNvPicPr>
                <a:picLocks noChangeAspect="1"/>
              </p:cNvPicPr>
              <p:nvPr/>
            </p:nvPicPr>
            <p:blipFill rotWithShape="1">
              <a:blip r:embed="rId3"/>
              <a:srcRect l="23241" t="66458" r="42197" b="27381"/>
              <a:stretch/>
            </p:blipFill>
            <p:spPr>
              <a:xfrm>
                <a:off x="1427408" y="4533364"/>
                <a:ext cx="4496874" cy="450760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3"/>
              <a:srcRect l="23241" t="66458" r="42197" b="27381"/>
              <a:stretch/>
            </p:blipFill>
            <p:spPr>
              <a:xfrm>
                <a:off x="1427408" y="3674777"/>
                <a:ext cx="4496874" cy="450760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3"/>
              <a:srcRect l="23241" t="66458" r="42197" b="27381"/>
              <a:stretch/>
            </p:blipFill>
            <p:spPr>
              <a:xfrm>
                <a:off x="1427408" y="4110510"/>
                <a:ext cx="4496874" cy="450760"/>
              </a:xfrm>
              <a:prstGeom prst="rect">
                <a:avLst/>
              </a:prstGeom>
            </p:spPr>
          </p:pic>
        </p:grp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6653843" y="2443888"/>
              <a:ext cx="307281" cy="294797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6944248" y="2805682"/>
              <a:ext cx="307281" cy="294797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7251529" y="3066564"/>
              <a:ext cx="307281" cy="294797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4823559" y="2442917"/>
              <a:ext cx="307281" cy="294797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5428690" y="3073285"/>
              <a:ext cx="307281" cy="294797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 rotWithShape="1">
            <a:blip r:embed="rId3"/>
            <a:srcRect l="57559" t="66541" r="39284" b="28024"/>
            <a:stretch/>
          </p:blipFill>
          <p:spPr>
            <a:xfrm>
              <a:off x="5121409" y="2765046"/>
              <a:ext cx="307281" cy="294797"/>
            </a:xfrm>
            <a:prstGeom prst="rect">
              <a:avLst/>
            </a:prstGeom>
          </p:spPr>
        </p:pic>
      </p:grpSp>
      <p:sp>
        <p:nvSpPr>
          <p:cNvPr id="38" name="Rectángulo 37"/>
          <p:cNvSpPr/>
          <p:nvPr/>
        </p:nvSpPr>
        <p:spPr>
          <a:xfrm>
            <a:off x="3222712" y="1022003"/>
            <a:ext cx="1715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/>
              <a:t>Aleatorio simple</a:t>
            </a:r>
          </a:p>
        </p:txBody>
      </p:sp>
      <p:sp>
        <p:nvSpPr>
          <p:cNvPr id="39" name="Rectángulo 38"/>
          <p:cNvSpPr/>
          <p:nvPr/>
        </p:nvSpPr>
        <p:spPr>
          <a:xfrm>
            <a:off x="7972150" y="992519"/>
            <a:ext cx="1260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/>
              <a:t>Sistemático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3093922" y="3710243"/>
            <a:ext cx="19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/>
              <a:t>Por conglomerados</a:t>
            </a:r>
            <a:endParaRPr lang="es-MX" dirty="0"/>
          </a:p>
        </p:txBody>
      </p:sp>
      <p:sp>
        <p:nvSpPr>
          <p:cNvPr id="41" name="Rectángulo 40"/>
          <p:cNvSpPr/>
          <p:nvPr/>
        </p:nvSpPr>
        <p:spPr>
          <a:xfrm>
            <a:off x="8121286" y="3715654"/>
            <a:ext cx="134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/>
              <a:t>Estratificado</a:t>
            </a:r>
            <a:endParaRPr lang="en-US" dirty="0"/>
          </a:p>
        </p:txBody>
      </p:sp>
      <p:pic>
        <p:nvPicPr>
          <p:cNvPr id="42" name="Imagen 41"/>
          <p:cNvPicPr>
            <a:picLocks noChangeAspect="1"/>
          </p:cNvPicPr>
          <p:nvPr/>
        </p:nvPicPr>
        <p:blipFill rotWithShape="1">
          <a:blip r:embed="rId4"/>
          <a:srcRect l="23142" t="30590" r="38947" b="23283"/>
          <a:stretch/>
        </p:blipFill>
        <p:spPr>
          <a:xfrm>
            <a:off x="2509273" y="4079575"/>
            <a:ext cx="3095316" cy="2117422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 rotWithShape="1">
          <a:blip r:embed="rId5"/>
          <a:srcRect l="23440" t="39392" r="39145" b="14305"/>
          <a:stretch/>
        </p:blipFill>
        <p:spPr>
          <a:xfrm>
            <a:off x="7110913" y="4084986"/>
            <a:ext cx="3170097" cy="2205650"/>
          </a:xfrm>
          <a:prstGeom prst="rect">
            <a:avLst/>
          </a:prstGeom>
        </p:spPr>
      </p:pic>
      <p:sp>
        <p:nvSpPr>
          <p:cNvPr id="46" name="TextBox 4"/>
          <p:cNvSpPr txBox="1"/>
          <p:nvPr/>
        </p:nvSpPr>
        <p:spPr>
          <a:xfrm>
            <a:off x="990181" y="165082"/>
            <a:ext cx="10469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2600" b="1" dirty="0" smtClean="0">
                <a:latin typeface="Times New Roman" pitchFamily="18" charset="0"/>
                <a:cs typeface="Times New Roman" pitchFamily="18" charset="0"/>
              </a:rPr>
              <a:t>Tipos de muestreo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o 52"/>
          <p:cNvGrpSpPr/>
          <p:nvPr/>
        </p:nvGrpSpPr>
        <p:grpSpPr>
          <a:xfrm>
            <a:off x="2957350" y="1226929"/>
            <a:ext cx="6257362" cy="4217098"/>
            <a:chOff x="221597" y="1780721"/>
            <a:chExt cx="6257362" cy="4217098"/>
          </a:xfrm>
        </p:grpSpPr>
        <p:grpSp>
          <p:nvGrpSpPr>
            <p:cNvPr id="28" name="Grupo 27"/>
            <p:cNvGrpSpPr/>
            <p:nvPr/>
          </p:nvGrpSpPr>
          <p:grpSpPr>
            <a:xfrm>
              <a:off x="221597" y="1780721"/>
              <a:ext cx="6257362" cy="4217098"/>
              <a:chOff x="221597" y="1780721"/>
              <a:chExt cx="6257362" cy="4217098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221601" y="1780721"/>
                <a:ext cx="6257358" cy="530087"/>
                <a:chOff x="967689" y="325408"/>
                <a:chExt cx="6257358" cy="530087"/>
              </a:xfrm>
            </p:grpSpPr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440" t="46569" r="39145" b="47793"/>
                <a:stretch/>
              </p:blipFill>
              <p:spPr>
                <a:xfrm>
                  <a:off x="967689" y="325409"/>
                  <a:ext cx="6257358" cy="530086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362" t="68190" r="51752" b="26171"/>
                <a:stretch/>
              </p:blipFill>
              <p:spPr>
                <a:xfrm>
                  <a:off x="3128212" y="325408"/>
                  <a:ext cx="1987827" cy="530087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upo 6"/>
              <p:cNvGrpSpPr/>
              <p:nvPr/>
            </p:nvGrpSpPr>
            <p:grpSpPr>
              <a:xfrm>
                <a:off x="221600" y="2310808"/>
                <a:ext cx="6257358" cy="530087"/>
                <a:chOff x="967689" y="325408"/>
                <a:chExt cx="6257358" cy="530087"/>
              </a:xfrm>
            </p:grpSpPr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440" t="46569" r="39145" b="47793"/>
                <a:stretch/>
              </p:blipFill>
              <p:spPr>
                <a:xfrm>
                  <a:off x="967689" y="325409"/>
                  <a:ext cx="6257358" cy="530086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362" t="68190" r="51752" b="26171"/>
                <a:stretch/>
              </p:blipFill>
              <p:spPr>
                <a:xfrm>
                  <a:off x="3128212" y="325408"/>
                  <a:ext cx="1987827" cy="53008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221600" y="2840895"/>
                <a:ext cx="6257358" cy="530087"/>
                <a:chOff x="967689" y="325408"/>
                <a:chExt cx="6257358" cy="530087"/>
              </a:xfrm>
            </p:grpSpPr>
            <p:pic>
              <p:nvPicPr>
                <p:cNvPr id="11" name="Imagen 1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440" t="46569" r="39145" b="47793"/>
                <a:stretch/>
              </p:blipFill>
              <p:spPr>
                <a:xfrm>
                  <a:off x="967689" y="325409"/>
                  <a:ext cx="6257358" cy="530086"/>
                </a:xfrm>
                <a:prstGeom prst="rect">
                  <a:avLst/>
                </a:prstGeom>
              </p:spPr>
            </p:pic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362" t="68190" r="51752" b="26171"/>
                <a:stretch/>
              </p:blipFill>
              <p:spPr>
                <a:xfrm>
                  <a:off x="3128212" y="325408"/>
                  <a:ext cx="1987827" cy="530087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upo 12"/>
              <p:cNvGrpSpPr/>
              <p:nvPr/>
            </p:nvGrpSpPr>
            <p:grpSpPr>
              <a:xfrm>
                <a:off x="221599" y="3370982"/>
                <a:ext cx="6257358" cy="530087"/>
                <a:chOff x="967689" y="325408"/>
                <a:chExt cx="6257358" cy="530087"/>
              </a:xfrm>
            </p:grpSpPr>
            <p:pic>
              <p:nvPicPr>
                <p:cNvPr id="14" name="Imagen 1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440" t="46569" r="39145" b="47793"/>
                <a:stretch/>
              </p:blipFill>
              <p:spPr>
                <a:xfrm>
                  <a:off x="967689" y="325409"/>
                  <a:ext cx="6257358" cy="530086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362" t="68190" r="51752" b="26171"/>
                <a:stretch/>
              </p:blipFill>
              <p:spPr>
                <a:xfrm>
                  <a:off x="3128212" y="325408"/>
                  <a:ext cx="1987827" cy="530087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upo 15"/>
              <p:cNvGrpSpPr/>
              <p:nvPr/>
            </p:nvGrpSpPr>
            <p:grpSpPr>
              <a:xfrm>
                <a:off x="221600" y="3889270"/>
                <a:ext cx="6257358" cy="530087"/>
                <a:chOff x="967689" y="325408"/>
                <a:chExt cx="6257358" cy="530087"/>
              </a:xfrm>
            </p:grpSpPr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440" t="46569" r="39145" b="47793"/>
                <a:stretch/>
              </p:blipFill>
              <p:spPr>
                <a:xfrm>
                  <a:off x="967689" y="325409"/>
                  <a:ext cx="6257358" cy="530086"/>
                </a:xfrm>
                <a:prstGeom prst="rect">
                  <a:avLst/>
                </a:prstGeom>
              </p:spPr>
            </p:pic>
            <p:pic>
              <p:nvPicPr>
                <p:cNvPr id="18" name="Imagen 1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362" t="68190" r="51752" b="26171"/>
                <a:stretch/>
              </p:blipFill>
              <p:spPr>
                <a:xfrm>
                  <a:off x="3128212" y="325408"/>
                  <a:ext cx="1987827" cy="530087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upo 18"/>
              <p:cNvGrpSpPr/>
              <p:nvPr/>
            </p:nvGrpSpPr>
            <p:grpSpPr>
              <a:xfrm>
                <a:off x="221599" y="4419357"/>
                <a:ext cx="6257358" cy="530087"/>
                <a:chOff x="967689" y="325408"/>
                <a:chExt cx="6257358" cy="530087"/>
              </a:xfrm>
            </p:grpSpPr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440" t="46569" r="39145" b="47793"/>
                <a:stretch/>
              </p:blipFill>
              <p:spPr>
                <a:xfrm>
                  <a:off x="967689" y="325409"/>
                  <a:ext cx="6257358" cy="530086"/>
                </a:xfrm>
                <a:prstGeom prst="rect">
                  <a:avLst/>
                </a:prstGeom>
              </p:spPr>
            </p:pic>
            <p:pic>
              <p:nvPicPr>
                <p:cNvPr id="21" name="Imagen 2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362" t="68190" r="51752" b="26171"/>
                <a:stretch/>
              </p:blipFill>
              <p:spPr>
                <a:xfrm>
                  <a:off x="3128212" y="325408"/>
                  <a:ext cx="1987827" cy="53008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upo 21"/>
              <p:cNvGrpSpPr/>
              <p:nvPr/>
            </p:nvGrpSpPr>
            <p:grpSpPr>
              <a:xfrm>
                <a:off x="221598" y="4937645"/>
                <a:ext cx="6257358" cy="530087"/>
                <a:chOff x="967689" y="325408"/>
                <a:chExt cx="6257358" cy="530087"/>
              </a:xfrm>
            </p:grpSpPr>
            <p:pic>
              <p:nvPicPr>
                <p:cNvPr id="23" name="Imagen 2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440" t="46569" r="39145" b="47793"/>
                <a:stretch/>
              </p:blipFill>
              <p:spPr>
                <a:xfrm>
                  <a:off x="967689" y="325409"/>
                  <a:ext cx="6257358" cy="530086"/>
                </a:xfrm>
                <a:prstGeom prst="rect">
                  <a:avLst/>
                </a:prstGeom>
              </p:spPr>
            </p:pic>
            <p:pic>
              <p:nvPicPr>
                <p:cNvPr id="24" name="Imagen 2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362" t="68190" r="51752" b="26171"/>
                <a:stretch/>
              </p:blipFill>
              <p:spPr>
                <a:xfrm>
                  <a:off x="3128212" y="325408"/>
                  <a:ext cx="1987827" cy="530087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upo 24"/>
              <p:cNvGrpSpPr/>
              <p:nvPr/>
            </p:nvGrpSpPr>
            <p:grpSpPr>
              <a:xfrm>
                <a:off x="221597" y="5467732"/>
                <a:ext cx="6257358" cy="530087"/>
                <a:chOff x="967689" y="325408"/>
                <a:chExt cx="6257358" cy="530087"/>
              </a:xfrm>
            </p:grpSpPr>
            <p:pic>
              <p:nvPicPr>
                <p:cNvPr id="26" name="Imagen 2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440" t="46569" r="39145" b="47793"/>
                <a:stretch/>
              </p:blipFill>
              <p:spPr>
                <a:xfrm>
                  <a:off x="967689" y="325409"/>
                  <a:ext cx="6257358" cy="530086"/>
                </a:xfrm>
                <a:prstGeom prst="rect">
                  <a:avLst/>
                </a:prstGeom>
              </p:spPr>
            </p:pic>
            <p:pic>
              <p:nvPicPr>
                <p:cNvPr id="27" name="Imagen 2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362" t="68190" r="51752" b="26171"/>
                <a:stretch/>
              </p:blipFill>
              <p:spPr>
                <a:xfrm>
                  <a:off x="3128212" y="325408"/>
                  <a:ext cx="1987827" cy="53008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Imagen 28"/>
            <p:cNvPicPr>
              <a:picLocks noChangeAspect="1"/>
            </p:cNvPicPr>
            <p:nvPr/>
          </p:nvPicPr>
          <p:blipFill rotWithShape="1">
            <a:blip r:embed="rId2"/>
            <a:srcRect l="36280" t="46858" r="60709" b="47645"/>
            <a:stretch/>
          </p:blipFill>
          <p:spPr>
            <a:xfrm>
              <a:off x="2371924" y="2837989"/>
              <a:ext cx="503584" cy="516835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 rotWithShape="1">
            <a:blip r:embed="rId2"/>
            <a:srcRect l="27492" t="41046" r="69594" b="53570"/>
            <a:stretch/>
          </p:blipFill>
          <p:spPr>
            <a:xfrm>
              <a:off x="916077" y="2346499"/>
              <a:ext cx="487344" cy="506196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2"/>
            <a:srcRect l="54166" t="73278" r="42823" b="21225"/>
            <a:stretch/>
          </p:blipFill>
          <p:spPr>
            <a:xfrm>
              <a:off x="5372155" y="2310807"/>
              <a:ext cx="503583" cy="516835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 rotWithShape="1">
            <a:blip r:embed="rId2"/>
            <a:srcRect l="54166" t="73278" r="42823" b="21225"/>
            <a:stretch/>
          </p:blipFill>
          <p:spPr>
            <a:xfrm>
              <a:off x="4880467" y="2337838"/>
              <a:ext cx="503583" cy="516835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 rotWithShape="1">
            <a:blip r:embed="rId2"/>
            <a:srcRect l="54166" t="73278" r="42823" b="21225"/>
            <a:stretch/>
          </p:blipFill>
          <p:spPr>
            <a:xfrm>
              <a:off x="5360260" y="1821527"/>
              <a:ext cx="503583" cy="516835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 rotWithShape="1">
            <a:blip r:embed="rId2"/>
            <a:srcRect l="54166" t="73278" r="42823" b="21225"/>
            <a:stretch/>
          </p:blipFill>
          <p:spPr>
            <a:xfrm>
              <a:off x="4856964" y="1821528"/>
              <a:ext cx="503583" cy="516835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 rotWithShape="1">
            <a:blip r:embed="rId2"/>
            <a:srcRect l="54166" t="73278" r="42823" b="21225"/>
            <a:stretch/>
          </p:blipFill>
          <p:spPr>
            <a:xfrm>
              <a:off x="5372155" y="4968416"/>
              <a:ext cx="503583" cy="516835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 rotWithShape="1">
            <a:blip r:embed="rId2"/>
            <a:srcRect l="54166" t="73278" r="42823" b="21225"/>
            <a:stretch/>
          </p:blipFill>
          <p:spPr>
            <a:xfrm>
              <a:off x="5851947" y="5445945"/>
              <a:ext cx="503583" cy="516835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 rotWithShape="1">
            <a:blip r:embed="rId2"/>
            <a:srcRect l="54166" t="73278" r="42823" b="21225"/>
            <a:stretch/>
          </p:blipFill>
          <p:spPr>
            <a:xfrm>
              <a:off x="5851948" y="4961244"/>
              <a:ext cx="503583" cy="516835"/>
            </a:xfrm>
            <a:prstGeom prst="rect">
              <a:avLst/>
            </a:prstGeom>
          </p:spPr>
        </p:pic>
        <p:pic>
          <p:nvPicPr>
            <p:cNvPr id="38" name="Imagen 37"/>
            <p:cNvPicPr>
              <a:picLocks noChangeAspect="1"/>
            </p:cNvPicPr>
            <p:nvPr/>
          </p:nvPicPr>
          <p:blipFill rotWithShape="1">
            <a:blip r:embed="rId2"/>
            <a:srcRect l="54166" t="73278" r="42823" b="21225"/>
            <a:stretch/>
          </p:blipFill>
          <p:spPr>
            <a:xfrm>
              <a:off x="5348363" y="5448187"/>
              <a:ext cx="503583" cy="516835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 rotWithShape="1">
            <a:blip r:embed="rId2"/>
            <a:srcRect l="36280" t="46858" r="60709" b="47645"/>
            <a:stretch/>
          </p:blipFill>
          <p:spPr>
            <a:xfrm>
              <a:off x="2844263" y="2887388"/>
              <a:ext cx="503584" cy="516835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2"/>
            <a:srcRect l="36280" t="46858" r="60709" b="47645"/>
            <a:stretch/>
          </p:blipFill>
          <p:spPr>
            <a:xfrm>
              <a:off x="2367164" y="3390045"/>
              <a:ext cx="503584" cy="516835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 rotWithShape="1">
            <a:blip r:embed="rId2"/>
            <a:srcRect l="36280" t="46858" r="60709" b="47645"/>
            <a:stretch/>
          </p:blipFill>
          <p:spPr>
            <a:xfrm>
              <a:off x="2846340" y="3364446"/>
              <a:ext cx="503584" cy="516835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 rotWithShape="1">
            <a:blip r:embed="rId2"/>
            <a:srcRect l="36280" t="46858" r="60709" b="47645"/>
            <a:stretch/>
          </p:blipFill>
          <p:spPr>
            <a:xfrm>
              <a:off x="3349924" y="3870298"/>
              <a:ext cx="503584" cy="516835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 rotWithShape="1">
            <a:blip r:embed="rId2"/>
            <a:srcRect l="36280" t="46858" r="60709" b="47645"/>
            <a:stretch/>
          </p:blipFill>
          <p:spPr>
            <a:xfrm>
              <a:off x="3853508" y="3938668"/>
              <a:ext cx="503584" cy="516835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 rotWithShape="1">
            <a:blip r:embed="rId2"/>
            <a:srcRect l="36280" t="46858" r="60709" b="47645"/>
            <a:stretch/>
          </p:blipFill>
          <p:spPr>
            <a:xfrm>
              <a:off x="3376033" y="4407558"/>
              <a:ext cx="503584" cy="516835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 rotWithShape="1">
            <a:blip r:embed="rId2"/>
            <a:srcRect l="36280" t="46858" r="60709" b="47645"/>
            <a:stretch/>
          </p:blipFill>
          <p:spPr>
            <a:xfrm>
              <a:off x="3853310" y="4433252"/>
              <a:ext cx="503584" cy="516835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 rotWithShape="1">
            <a:blip r:embed="rId2"/>
            <a:srcRect l="27492" t="41046" r="69594" b="53570"/>
            <a:stretch/>
          </p:blipFill>
          <p:spPr>
            <a:xfrm>
              <a:off x="874730" y="2897011"/>
              <a:ext cx="487344" cy="506196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 rotWithShape="1">
            <a:blip r:embed="rId2"/>
            <a:srcRect l="27492" t="41046" r="69594" b="53570"/>
            <a:stretch/>
          </p:blipFill>
          <p:spPr>
            <a:xfrm>
              <a:off x="1402981" y="2329733"/>
              <a:ext cx="487344" cy="506196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 rotWithShape="1">
            <a:blip r:embed="rId2"/>
            <a:srcRect l="27492" t="41046" r="69594" b="53570"/>
            <a:stretch/>
          </p:blipFill>
          <p:spPr>
            <a:xfrm>
              <a:off x="1402981" y="2870832"/>
              <a:ext cx="487344" cy="506196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 rotWithShape="1">
            <a:blip r:embed="rId2"/>
            <a:srcRect l="27492" t="41046" r="69594" b="53570"/>
            <a:stretch/>
          </p:blipFill>
          <p:spPr>
            <a:xfrm>
              <a:off x="915637" y="4418754"/>
              <a:ext cx="487344" cy="506196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 rotWithShape="1">
            <a:blip r:embed="rId2"/>
            <a:srcRect l="27492" t="41046" r="69594" b="53570"/>
            <a:stretch/>
          </p:blipFill>
          <p:spPr>
            <a:xfrm>
              <a:off x="874290" y="4969266"/>
              <a:ext cx="487344" cy="506196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2"/>
            <a:srcRect l="27492" t="41046" r="69594" b="53570"/>
            <a:stretch/>
          </p:blipFill>
          <p:spPr>
            <a:xfrm>
              <a:off x="1402541" y="4401988"/>
              <a:ext cx="487344" cy="506196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2"/>
            <a:srcRect l="27492" t="41046" r="69594" b="53570"/>
            <a:stretch/>
          </p:blipFill>
          <p:spPr>
            <a:xfrm>
              <a:off x="1402541" y="4943087"/>
              <a:ext cx="487344" cy="506196"/>
            </a:xfrm>
            <a:prstGeom prst="rect">
              <a:avLst/>
            </a:prstGeom>
          </p:spPr>
        </p:pic>
      </p:grpSp>
      <p:sp>
        <p:nvSpPr>
          <p:cNvPr id="54" name="Rectángulo 53"/>
          <p:cNvSpPr/>
          <p:nvPr/>
        </p:nvSpPr>
        <p:spPr>
          <a:xfrm>
            <a:off x="4614314" y="5787834"/>
            <a:ext cx="29434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/>
              <a:t>UPM = Conglomerados</a:t>
            </a:r>
          </a:p>
          <a:p>
            <a:r>
              <a:rPr lang="es-MX" dirty="0" smtClean="0"/>
              <a:t>ESTRATO = Estratos de diseño</a:t>
            </a:r>
            <a:endParaRPr lang="es-MX" dirty="0"/>
          </a:p>
        </p:txBody>
      </p:sp>
      <p:sp>
        <p:nvSpPr>
          <p:cNvPr id="57" name="TextBox 4"/>
          <p:cNvSpPr txBox="1"/>
          <p:nvPr/>
        </p:nvSpPr>
        <p:spPr>
          <a:xfrm>
            <a:off x="990181" y="165082"/>
            <a:ext cx="10469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600" b="1" dirty="0">
                <a:latin typeface="Times New Roman" pitchFamily="18" charset="0"/>
                <a:cs typeface="Times New Roman" pitchFamily="18" charset="0"/>
              </a:rPr>
              <a:t>Muestreo estratificado y por conglomerados</a:t>
            </a:r>
          </a:p>
        </p:txBody>
      </p:sp>
    </p:spTree>
    <p:extLst>
      <p:ext uri="{BB962C8B-B14F-4D97-AF65-F5344CB8AC3E}">
        <p14:creationId xmlns:p14="http://schemas.microsoft.com/office/powerpoint/2010/main" val="118981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/>
          <p:cNvSpPr txBox="1"/>
          <p:nvPr/>
        </p:nvSpPr>
        <p:spPr>
          <a:xfrm>
            <a:off x="2884867" y="6111366"/>
            <a:ext cx="358126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100" dirty="0" smtClean="0"/>
              <a:t>Fuente: </a:t>
            </a:r>
            <a:r>
              <a:rPr lang="es-MX" sz="1100" dirty="0" err="1" smtClean="0"/>
              <a:t>Heeringa</a:t>
            </a:r>
            <a:r>
              <a:rPr lang="es-MX" sz="1100" dirty="0"/>
              <a:t> </a:t>
            </a:r>
            <a:r>
              <a:rPr lang="es-MX" sz="1100" dirty="0" smtClean="0"/>
              <a:t>et al (2010). </a:t>
            </a:r>
            <a:r>
              <a:rPr lang="es-MX" sz="1100" dirty="0" err="1" smtClean="0"/>
              <a:t>Applied</a:t>
            </a:r>
            <a:r>
              <a:rPr lang="es-MX" sz="1100" dirty="0" smtClean="0"/>
              <a:t> </a:t>
            </a:r>
            <a:r>
              <a:rPr lang="es-MX" sz="1100" dirty="0" err="1" smtClean="0"/>
              <a:t>Survey</a:t>
            </a:r>
            <a:r>
              <a:rPr lang="es-MX" sz="1100" dirty="0" smtClean="0"/>
              <a:t> Data </a:t>
            </a:r>
            <a:r>
              <a:rPr lang="es-MX" sz="1100" dirty="0" err="1" smtClean="0"/>
              <a:t>Analisis</a:t>
            </a:r>
            <a:r>
              <a:rPr lang="es-MX" sz="1100" dirty="0" smtClean="0"/>
              <a:t>. </a:t>
            </a:r>
            <a:endParaRPr lang="en-US" sz="1100" dirty="0"/>
          </a:p>
        </p:txBody>
      </p:sp>
      <p:grpSp>
        <p:nvGrpSpPr>
          <p:cNvPr id="18" name="Grupo 17"/>
          <p:cNvGrpSpPr/>
          <p:nvPr/>
        </p:nvGrpSpPr>
        <p:grpSpPr>
          <a:xfrm>
            <a:off x="1481070" y="1519708"/>
            <a:ext cx="8744758" cy="4687909"/>
            <a:chOff x="1481070" y="1030311"/>
            <a:chExt cx="8744758" cy="4687909"/>
          </a:xfrm>
        </p:grpSpPr>
        <p:grpSp>
          <p:nvGrpSpPr>
            <p:cNvPr id="15" name="Grupo 14"/>
            <p:cNvGrpSpPr/>
            <p:nvPr/>
          </p:nvGrpSpPr>
          <p:grpSpPr>
            <a:xfrm>
              <a:off x="1481070" y="1030311"/>
              <a:ext cx="8744758" cy="4687909"/>
              <a:chOff x="1004552" y="1030311"/>
              <a:chExt cx="8744758" cy="4687909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1790163" y="1030311"/>
                <a:ext cx="7959147" cy="4687909"/>
                <a:chOff x="1790163" y="1030311"/>
                <a:chExt cx="7959147" cy="4687909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4924" t="21787" r="6579" b="6734"/>
                <a:stretch/>
              </p:blipFill>
              <p:spPr>
                <a:xfrm>
                  <a:off x="1944710" y="1030311"/>
                  <a:ext cx="7804600" cy="4578999"/>
                </a:xfrm>
                <a:prstGeom prst="rect">
                  <a:avLst/>
                </a:prstGeom>
              </p:spPr>
            </p:pic>
            <p:sp>
              <p:nvSpPr>
                <p:cNvPr id="4" name="Rectángulo 3"/>
                <p:cNvSpPr/>
                <p:nvPr/>
              </p:nvSpPr>
              <p:spPr>
                <a:xfrm>
                  <a:off x="1790163" y="2021983"/>
                  <a:ext cx="618186" cy="21121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ángulo 4"/>
                <p:cNvSpPr/>
                <p:nvPr/>
              </p:nvSpPr>
              <p:spPr>
                <a:xfrm>
                  <a:off x="5261019" y="5175161"/>
                  <a:ext cx="1790164" cy="5430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ángulo 5"/>
                <p:cNvSpPr/>
                <p:nvPr/>
              </p:nvSpPr>
              <p:spPr>
                <a:xfrm>
                  <a:off x="5566893" y="2303171"/>
                  <a:ext cx="341291" cy="10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ángulo 6"/>
                <p:cNvSpPr/>
                <p:nvPr/>
              </p:nvSpPr>
              <p:spPr>
                <a:xfrm>
                  <a:off x="4624589" y="1927537"/>
                  <a:ext cx="341291" cy="10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ángulo 7"/>
                <p:cNvSpPr/>
                <p:nvPr/>
              </p:nvSpPr>
              <p:spPr>
                <a:xfrm>
                  <a:off x="3672087" y="2806520"/>
                  <a:ext cx="341291" cy="10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CuadroTexto 9"/>
              <p:cNvSpPr txBox="1"/>
              <p:nvPr/>
            </p:nvSpPr>
            <p:spPr>
              <a:xfrm>
                <a:off x="1004552" y="2328929"/>
                <a:ext cx="10947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 smtClean="0"/>
                  <a:t>Error Estándar</a:t>
                </a:r>
                <a:endParaRPr lang="en-US" dirty="0"/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4624589" y="5246556"/>
                <a:ext cx="3750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 smtClean="0"/>
                  <a:t>Tamaño de la muestra</a:t>
                </a:r>
                <a:endParaRPr lang="en-US" dirty="0"/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 rot="16200000">
                <a:off x="3300480" y="3081201"/>
                <a:ext cx="1094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 smtClean="0"/>
                  <a:t>Estrato</a:t>
                </a:r>
                <a:endParaRPr lang="en-US" dirty="0"/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 rot="16200000">
                <a:off x="4209516" y="2246220"/>
                <a:ext cx="1094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 smtClean="0"/>
                  <a:t>UPM</a:t>
                </a:r>
                <a:endParaRPr lang="en-US" dirty="0"/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 rot="16200000">
                <a:off x="5204207" y="2621854"/>
                <a:ext cx="1094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 smtClean="0"/>
                  <a:t>Factor</a:t>
                </a:r>
                <a:endParaRPr lang="en-US" dirty="0"/>
              </a:p>
            </p:txBody>
          </p:sp>
        </p:grpSp>
        <p:sp>
          <p:nvSpPr>
            <p:cNvPr id="17" name="Rectángulo 16"/>
            <p:cNvSpPr/>
            <p:nvPr/>
          </p:nvSpPr>
          <p:spPr>
            <a:xfrm>
              <a:off x="5737139" y="1883534"/>
              <a:ext cx="1287887" cy="1725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4"/>
          <p:cNvSpPr txBox="1"/>
          <p:nvPr/>
        </p:nvSpPr>
        <p:spPr>
          <a:xfrm>
            <a:off x="993469" y="285208"/>
            <a:ext cx="10469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600" b="1" dirty="0">
                <a:latin typeface="Times New Roman" pitchFamily="18" charset="0"/>
                <a:cs typeface="Times New Roman" pitchFamily="18" charset="0"/>
              </a:rPr>
              <a:t>¿Cómo afecta el esquema de muestreo a los estimadores?</a:t>
            </a:r>
          </a:p>
        </p:txBody>
      </p:sp>
    </p:spTree>
    <p:extLst>
      <p:ext uri="{BB962C8B-B14F-4D97-AF65-F5344CB8AC3E}">
        <p14:creationId xmlns:p14="http://schemas.microsoft.com/office/powerpoint/2010/main" val="28374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146221" y="2259567"/>
            <a:ext cx="388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Aleatorio simple sin reemplazo</a:t>
            </a:r>
            <a:endParaRPr lang="en-US" sz="20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146221" y="3415723"/>
            <a:ext cx="3322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Por conglomerados</a:t>
            </a:r>
            <a:endParaRPr lang="en-US" sz="20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146221" y="4649383"/>
            <a:ext cx="3322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Estratificado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46221" y="5663836"/>
            <a:ext cx="372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Estratificado y por conglomerados</a:t>
            </a:r>
            <a:endParaRPr lang="en-U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8135"/>
          <a:stretch/>
        </p:blipFill>
        <p:spPr>
          <a:xfrm>
            <a:off x="5422004" y="1590435"/>
            <a:ext cx="5600741" cy="15638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4891"/>
          <a:stretch/>
        </p:blipFill>
        <p:spPr>
          <a:xfrm>
            <a:off x="5422004" y="3192091"/>
            <a:ext cx="5600741" cy="10932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26487"/>
          <a:stretch/>
        </p:blipFill>
        <p:spPr>
          <a:xfrm>
            <a:off x="5422004" y="4353058"/>
            <a:ext cx="5600741" cy="10700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t="25575"/>
          <a:stretch/>
        </p:blipFill>
        <p:spPr>
          <a:xfrm>
            <a:off x="5422005" y="5423093"/>
            <a:ext cx="5600741" cy="1083297"/>
          </a:xfrm>
          <a:prstGeom prst="rect">
            <a:avLst/>
          </a:prstGeom>
        </p:spPr>
      </p:pic>
      <p:sp>
        <p:nvSpPr>
          <p:cNvPr id="15" name="TextBox 4"/>
          <p:cNvSpPr txBox="1"/>
          <p:nvPr/>
        </p:nvSpPr>
        <p:spPr>
          <a:xfrm>
            <a:off x="993469" y="285208"/>
            <a:ext cx="10469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600" b="1" dirty="0">
                <a:latin typeface="Times New Roman" pitchFamily="18" charset="0"/>
                <a:cs typeface="Times New Roman" pitchFamily="18" charset="0"/>
              </a:rPr>
              <a:t>¿Cómo afecta el esquema de muestreo a los estimadores?</a:t>
            </a:r>
          </a:p>
        </p:txBody>
      </p:sp>
    </p:spTree>
    <p:extLst>
      <p:ext uri="{BB962C8B-B14F-4D97-AF65-F5344CB8AC3E}">
        <p14:creationId xmlns:p14="http://schemas.microsoft.com/office/powerpoint/2010/main" val="332038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435</Words>
  <Application>Microsoft Office PowerPoint</Application>
  <PresentationFormat>Panorámica</PresentationFormat>
  <Paragraphs>120</Paragraphs>
  <Slides>25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Tema de Office</vt:lpstr>
      <vt:lpstr>Ecuación</vt:lpstr>
      <vt:lpstr>Precisiones estadísticas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JC</dc:creator>
  <cp:lastModifiedBy>JC</cp:lastModifiedBy>
  <cp:revision>59</cp:revision>
  <dcterms:created xsi:type="dcterms:W3CDTF">2016-05-12T23:16:48Z</dcterms:created>
  <dcterms:modified xsi:type="dcterms:W3CDTF">2016-05-19T05:34:42Z</dcterms:modified>
</cp:coreProperties>
</file>